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2" r:id="rId3"/>
    <p:sldId id="259" r:id="rId4"/>
    <p:sldId id="263" r:id="rId5"/>
    <p:sldId id="260" r:id="rId6"/>
    <p:sldId id="264" r:id="rId7"/>
    <p:sldId id="261" r:id="rId8"/>
    <p:sldId id="265" r:id="rId9"/>
    <p:sldId id="266" r:id="rId10"/>
    <p:sldId id="267" r:id="rId11"/>
    <p:sldId id="268" r:id="rId12"/>
    <p:sldId id="269" r:id="rId1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4B30"/>
    <a:srgbClr val="FACD6B"/>
    <a:srgbClr val="F9F7E8"/>
    <a:srgbClr val="5B442E"/>
    <a:srgbClr val="EEFDD8"/>
    <a:srgbClr val="E9E1C9"/>
    <a:srgbClr val="B0D4B6"/>
    <a:srgbClr val="484D4E"/>
    <a:srgbClr val="8AA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3240" y="4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9AE49-5DAA-4C9F-A97A-F47241F106EB}" type="datetimeFigureOut">
              <a:rPr lang="pt-BR" smtClean="0"/>
              <a:t>15/01/2025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63414-6A0D-48C5-892C-7A606C1E7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01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09393-CE97-404E-AD67-D8BAF25B775F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6384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82EF3-9766-4767-9EA1-8DD8A906546B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21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CEA9-4989-41BC-A875-DC0A7C1FDE81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324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5700-6284-4779-8414-76D149EE208F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103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70458-D3ED-4931-8F6E-95DA9325CF98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8656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66507-2AAB-4047-9DD3-972C745A94BD}" type="datetime1">
              <a:rPr lang="pt-BR" smtClean="0"/>
              <a:t>15/01/2025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123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09C62-349D-4CC5-869F-217A4308C54B}" type="datetime1">
              <a:rPr lang="pt-BR" smtClean="0"/>
              <a:t>15/01/2025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80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B74AE-4742-4DEC-819F-6D4D38F4AC88}" type="datetime1">
              <a:rPr lang="pt-BR" smtClean="0"/>
              <a:t>15/01/2025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76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3E3CA-CE31-4ED1-BF7A-366D43B80DAA}" type="datetime1">
              <a:rPr lang="pt-BR" smtClean="0"/>
              <a:t>15/01/2025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349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FB969-A072-48F8-A7DE-2FB001C111FD}" type="datetime1">
              <a:rPr lang="pt-BR" smtClean="0"/>
              <a:t>15/01/2025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0167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E5D09-ACD6-48E1-8AC8-680C5727ADBC}" type="datetime1">
              <a:rPr lang="pt-BR" smtClean="0"/>
              <a:t>15/01/2025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93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03A45A-F5B6-4626-B406-18A61F8DC835}" type="datetime1">
              <a:rPr lang="pt-BR" smtClean="0"/>
              <a:t>15/01/2025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D27531-0B74-40E0-9A9E-D5224800E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2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idneymvn/prompts-recipe-to-create-a-ebook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2EFCB794-3C38-07D8-651D-AEDE84E57902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484D4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Desenho de uma mala&#10;&#10;Descrição gerada automaticamente com confiança baixa">
            <a:extLst>
              <a:ext uri="{FF2B5EF4-FFF2-40B4-BE49-F238E27FC236}">
                <a16:creationId xmlns:a16="http://schemas.microsoft.com/office/drawing/2014/main" id="{D0C2FC5D-17D6-BFEE-5443-03F49AC19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0111"/>
            <a:ext cx="6858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F54BA39-114F-E93C-9C6F-EC06475662AB}"/>
              </a:ext>
            </a:extLst>
          </p:cNvPr>
          <p:cNvSpPr txBox="1"/>
          <p:nvPr/>
        </p:nvSpPr>
        <p:spPr>
          <a:xfrm>
            <a:off x="558124" y="295655"/>
            <a:ext cx="6090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rgbClr val="EEFDD8"/>
                </a:solidFill>
                <a:effectLst>
                  <a:glow rad="101600">
                    <a:srgbClr val="8AA98F">
                      <a:alpha val="60000"/>
                    </a:srgbClr>
                  </a:glow>
                </a:effectLst>
                <a:latin typeface="Georgia" panose="02040502050405020303" pitchFamily="18" charset="0"/>
              </a:rPr>
              <a:t>RESERVA INTELIGENTE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9404544-AD03-163D-C9D4-FAB7ACA31AA0}"/>
              </a:ext>
            </a:extLst>
          </p:cNvPr>
          <p:cNvSpPr/>
          <p:nvPr/>
        </p:nvSpPr>
        <p:spPr>
          <a:xfrm>
            <a:off x="0" y="1020415"/>
            <a:ext cx="6858000" cy="334547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792C2B4-49C1-F671-4F2E-5771E0EF02BA}"/>
              </a:ext>
            </a:extLst>
          </p:cNvPr>
          <p:cNvSpPr txBox="1"/>
          <p:nvPr/>
        </p:nvSpPr>
        <p:spPr>
          <a:xfrm>
            <a:off x="1030569" y="1020415"/>
            <a:ext cx="51452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>
                <a:solidFill>
                  <a:srgbClr val="EEFDD8"/>
                </a:solidFill>
                <a:latin typeface="Georgia" panose="02040502050405020303" pitchFamily="18" charset="0"/>
              </a:rPr>
              <a:t>Construindo sua segurança financeira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7396E390-39E7-6D47-2B82-0527A24B3A6A}"/>
              </a:ext>
            </a:extLst>
          </p:cNvPr>
          <p:cNvGrpSpPr/>
          <p:nvPr/>
        </p:nvGrpSpPr>
        <p:grpSpPr>
          <a:xfrm>
            <a:off x="1987550" y="8952632"/>
            <a:ext cx="2882900" cy="334547"/>
            <a:chOff x="1987550" y="8900528"/>
            <a:chExt cx="2882900" cy="33454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F9A3B44B-716F-6F0C-968C-EF4EFDDDBD20}"/>
                </a:ext>
              </a:extLst>
            </p:cNvPr>
            <p:cNvSpPr/>
            <p:nvPr/>
          </p:nvSpPr>
          <p:spPr>
            <a:xfrm>
              <a:off x="1987550" y="8900528"/>
              <a:ext cx="2882900" cy="334547"/>
            </a:xfrm>
            <a:prstGeom prst="rect">
              <a:avLst/>
            </a:prstGeom>
            <a:solidFill>
              <a:srgbClr val="8AA98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112B8094-01F6-ECBD-E3F5-795AAD50C9A6}"/>
                </a:ext>
              </a:extLst>
            </p:cNvPr>
            <p:cNvSpPr txBox="1"/>
            <p:nvPr/>
          </p:nvSpPr>
          <p:spPr>
            <a:xfrm>
              <a:off x="2297693" y="8929301"/>
              <a:ext cx="226261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200" dirty="0">
                  <a:solidFill>
                    <a:srgbClr val="EEFDD8"/>
                  </a:solidFill>
                  <a:latin typeface="Georgia" panose="02040502050405020303" pitchFamily="18" charset="0"/>
                </a:rPr>
                <a:t>SIDNEY MARQUES</a:t>
              </a:r>
            </a:p>
          </p:txBody>
        </p:sp>
      </p:grpSp>
      <p:sp>
        <p:nvSpPr>
          <p:cNvPr id="26" name="texto_componente">
            <a:extLst>
              <a:ext uri="{FF2B5EF4-FFF2-40B4-BE49-F238E27FC236}">
                <a16:creationId xmlns:a16="http://schemas.microsoft.com/office/drawing/2014/main" id="{5713264D-C940-E559-19AD-EA379806AED9}"/>
              </a:ext>
            </a:extLst>
          </p:cNvPr>
          <p:cNvSpPr txBox="1"/>
          <p:nvPr/>
        </p:nvSpPr>
        <p:spPr>
          <a:xfrm>
            <a:off x="1030569" y="7843253"/>
            <a:ext cx="4824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EEFDD8"/>
                </a:solidFill>
                <a:latin typeface="Georgia" panose="02040502050405020303" pitchFamily="18" charset="0"/>
              </a:rPr>
              <a:t>Como construir sua reserva de emergência</a:t>
            </a:r>
          </a:p>
          <a:p>
            <a:pPr algn="ctr"/>
            <a:r>
              <a:rPr lang="pt-BR" sz="1600" dirty="0">
                <a:solidFill>
                  <a:srgbClr val="EEFDD8"/>
                </a:solidFill>
                <a:latin typeface="Georgia" panose="02040502050405020303" pitchFamily="18" charset="0"/>
              </a:rPr>
              <a:t>em 3 passos simples</a:t>
            </a:r>
          </a:p>
        </p:txBody>
      </p:sp>
    </p:spTree>
    <p:extLst>
      <p:ext uri="{BB962C8B-B14F-4D97-AF65-F5344CB8AC3E}">
        <p14:creationId xmlns:p14="http://schemas.microsoft.com/office/powerpoint/2010/main" val="182536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7A640-5910-1E78-9368-81C925356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D154682F-80E5-147F-A3D0-AD92094D5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o_componente">
            <a:extLst>
              <a:ext uri="{FF2B5EF4-FFF2-40B4-BE49-F238E27FC236}">
                <a16:creationId xmlns:a16="http://schemas.microsoft.com/office/drawing/2014/main" id="{BBF308E9-3819-A5F4-4D07-5DC024366C49}"/>
              </a:ext>
            </a:extLst>
          </p:cNvPr>
          <p:cNvSpPr txBox="1"/>
          <p:nvPr/>
        </p:nvSpPr>
        <p:spPr>
          <a:xfrm>
            <a:off x="524102" y="2178321"/>
            <a:ext cx="58097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484D4E"/>
                </a:solidFill>
              </a:rPr>
              <a:t>Criar sua reserva de emergência é simples quando você divide o objetivo em etapas práticas.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algn="just"/>
            <a:r>
              <a:rPr lang="pt-BR" sz="2400" dirty="0">
                <a:solidFill>
                  <a:srgbClr val="484D4E"/>
                </a:solidFill>
              </a:rPr>
              <a:t>Ao determinar o valor necessário, poupar com consistência e escolher um local seguro para guardar o dinheiro, você estará preparado para enfrentar qualquer imprevisto.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732860A4-F439-45ED-182E-7BBFA3819317}"/>
              </a:ext>
            </a:extLst>
          </p:cNvPr>
          <p:cNvSpPr txBox="1"/>
          <p:nvPr/>
        </p:nvSpPr>
        <p:spPr>
          <a:xfrm>
            <a:off x="561974" y="685605"/>
            <a:ext cx="5457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rgbClr val="484D4E"/>
                </a:solidFill>
                <a:latin typeface="+mj-lt"/>
              </a:rPr>
              <a:t>Conclusão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DB027AA-4B20-8319-5E64-B207F4CC3B73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CCE8A1D-B548-97DA-CB62-9846E1C74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55E3C8BD-77BF-2974-91F4-38E7BAAE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10</a:t>
            </a:fld>
            <a:endParaRPr lang="pt-BR"/>
          </a:p>
        </p:txBody>
      </p:sp>
      <p:pic>
        <p:nvPicPr>
          <p:cNvPr id="13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08F2E3C4-CD58-9379-E275-FB30BC195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Mesa com vários objetos em cima&#10;&#10;Descrição gerada automaticamente com confiança baixa">
            <a:extLst>
              <a:ext uri="{FF2B5EF4-FFF2-40B4-BE49-F238E27FC236}">
                <a16:creationId xmlns:a16="http://schemas.microsoft.com/office/drawing/2014/main" id="{B2FCFCED-EF8D-60F1-3973-7EEA5E950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463" y="5875491"/>
            <a:ext cx="2520000" cy="252000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DD9E44D-C666-8065-DE10-FB3DFE852665}"/>
              </a:ext>
            </a:extLst>
          </p:cNvPr>
          <p:cNvSpPr txBox="1"/>
          <p:nvPr/>
        </p:nvSpPr>
        <p:spPr>
          <a:xfrm>
            <a:off x="561974" y="6440219"/>
            <a:ext cx="2769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i="1" dirty="0">
                <a:solidFill>
                  <a:srgbClr val="484D4E"/>
                </a:solidFill>
              </a:rPr>
              <a:t>Comece hoje e dê o primeiro passo para sua segurança financeira!</a:t>
            </a:r>
          </a:p>
        </p:txBody>
      </p:sp>
    </p:spTree>
    <p:extLst>
      <p:ext uri="{BB962C8B-B14F-4D97-AF65-F5344CB8AC3E}">
        <p14:creationId xmlns:p14="http://schemas.microsoft.com/office/powerpoint/2010/main" val="1817303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09D91-14BD-7B3B-B766-4794B6D37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6A34AE1-A67F-6C02-E191-77111A7CB8CA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84D4E"/>
              </a:solidFill>
            </a:endParaRPr>
          </a:p>
        </p:txBody>
      </p:sp>
      <p:sp>
        <p:nvSpPr>
          <p:cNvPr id="5" name="titulo_componente">
            <a:extLst>
              <a:ext uri="{FF2B5EF4-FFF2-40B4-BE49-F238E27FC236}">
                <a16:creationId xmlns:a16="http://schemas.microsoft.com/office/drawing/2014/main" id="{9C3BA976-1A4C-3F28-40E0-83F344D90549}"/>
              </a:ext>
            </a:extLst>
          </p:cNvPr>
          <p:cNvSpPr txBox="1"/>
          <p:nvPr/>
        </p:nvSpPr>
        <p:spPr>
          <a:xfrm>
            <a:off x="723650" y="5767508"/>
            <a:ext cx="566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dirty="0">
                <a:solidFill>
                  <a:srgbClr val="484D4E"/>
                </a:solidFill>
                <a:latin typeface="+mj-lt"/>
              </a:rPr>
              <a:t>AGRADECIMENTOS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BAF984C-B310-1A9B-89F7-3574139B2DF1}"/>
              </a:ext>
            </a:extLst>
          </p:cNvPr>
          <p:cNvSpPr/>
          <p:nvPr/>
        </p:nvSpPr>
        <p:spPr>
          <a:xfrm>
            <a:off x="597568" y="6574215"/>
            <a:ext cx="5662863" cy="140910"/>
          </a:xfrm>
          <a:prstGeom prst="rect">
            <a:avLst/>
          </a:prstGeom>
          <a:gradFill flip="none" rotWithShape="1">
            <a:gsLst>
              <a:gs pos="0">
                <a:srgbClr val="EEFDD8"/>
              </a:gs>
              <a:gs pos="74000">
                <a:srgbClr val="B0D4B6"/>
              </a:gs>
              <a:gs pos="83000">
                <a:srgbClr val="8AA98F"/>
              </a:gs>
              <a:gs pos="100000">
                <a:srgbClr val="8AA98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67D6EF-A415-9F5F-6D6A-D6EE1ECF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DCC37114-F35D-B66E-4E31-F4A8F570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99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194C3-C77E-12A5-4BAE-BB7467F8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5D3AEBBD-477B-21ED-424D-7B093E4A4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o_componente">
            <a:extLst>
              <a:ext uri="{FF2B5EF4-FFF2-40B4-BE49-F238E27FC236}">
                <a16:creationId xmlns:a16="http://schemas.microsoft.com/office/drawing/2014/main" id="{79874883-87E1-F007-DBEA-01C1175AB340}"/>
              </a:ext>
            </a:extLst>
          </p:cNvPr>
          <p:cNvSpPr txBox="1"/>
          <p:nvPr/>
        </p:nvSpPr>
        <p:spPr>
          <a:xfrm>
            <a:off x="524102" y="2178321"/>
            <a:ext cx="58097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484D4E"/>
                </a:solidFill>
              </a:rPr>
              <a:t>Este ebook foi criado por IA, e diagramado por humano.</a:t>
            </a:r>
          </a:p>
          <a:p>
            <a:pPr algn="ctr"/>
            <a:r>
              <a:rPr lang="pt-BR" sz="2400" dirty="0">
                <a:solidFill>
                  <a:srgbClr val="484D4E"/>
                </a:solidFill>
              </a:rPr>
              <a:t>O passo-a-passo encontra-se no Github	.</a:t>
            </a:r>
          </a:p>
          <a:p>
            <a:pPr algn="ctr"/>
            <a:endParaRPr lang="pt-BR" sz="2400" dirty="0">
              <a:solidFill>
                <a:srgbClr val="484D4E"/>
              </a:solidFill>
            </a:endParaRPr>
          </a:p>
          <a:p>
            <a:pPr algn="ctr"/>
            <a:r>
              <a:rPr lang="pt-BR" sz="2400" dirty="0">
                <a:solidFill>
                  <a:srgbClr val="484D4E"/>
                </a:solidFill>
              </a:rPr>
              <a:t>O conteúdo foi gerado com fins didático de construção, não foi realizada uma validação cuidadosa humana no conteúdo e pode conter erros  gerados por uma IA.</a:t>
            </a: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3B9423CB-FC1D-9DC0-43A7-0B8EFCD22147}"/>
              </a:ext>
            </a:extLst>
          </p:cNvPr>
          <p:cNvSpPr txBox="1"/>
          <p:nvPr/>
        </p:nvSpPr>
        <p:spPr>
          <a:xfrm>
            <a:off x="561974" y="685605"/>
            <a:ext cx="5457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rgbClr val="484D4E"/>
                </a:solidFill>
                <a:latin typeface="+mj-lt"/>
              </a:rPr>
              <a:t>Obrigado por ler até aqui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23E2FA2-30A3-B195-D23E-FDB10EA32048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3141A-4D3B-F88F-2659-BC518AB5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51E46BDB-AFFA-764E-4B89-4D8C7E393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12</a:t>
            </a:fld>
            <a:endParaRPr lang="pt-BR"/>
          </a:p>
        </p:txBody>
      </p:sp>
      <p:pic>
        <p:nvPicPr>
          <p:cNvPr id="13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CB60A96C-32B9-B286-E540-76D05324A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ithub Logo - Free social media icons">
            <a:extLst>
              <a:ext uri="{FF2B5EF4-FFF2-40B4-BE49-F238E27FC236}">
                <a16:creationId xmlns:a16="http://schemas.microsoft.com/office/drawing/2014/main" id="{2A67B84C-084F-CD5A-0122-D16F4F4B0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449" y="5720938"/>
            <a:ext cx="168910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2F64326-6A9A-0474-8B9D-9031D30CB3BD}"/>
              </a:ext>
            </a:extLst>
          </p:cNvPr>
          <p:cNvSpPr txBox="1"/>
          <p:nvPr/>
        </p:nvSpPr>
        <p:spPr>
          <a:xfrm>
            <a:off x="561973" y="7536335"/>
            <a:ext cx="59404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hlinkClick r:id="rId5"/>
              </a:rPr>
              <a:t>https://github.com/sidneymvn/prompts-recipe-to-create-a-ebook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4107239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5FD3C-2AEE-AA9B-BE34-39CE89BE7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o_componente">
            <a:extLst>
              <a:ext uri="{FF2B5EF4-FFF2-40B4-BE49-F238E27FC236}">
                <a16:creationId xmlns:a16="http://schemas.microsoft.com/office/drawing/2014/main" id="{6ED81076-518B-B50C-4E5A-967F9BE8C629}"/>
              </a:ext>
            </a:extLst>
          </p:cNvPr>
          <p:cNvSpPr txBox="1"/>
          <p:nvPr/>
        </p:nvSpPr>
        <p:spPr>
          <a:xfrm>
            <a:off x="524102" y="2079096"/>
            <a:ext cx="58097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484D4E"/>
                </a:solidFill>
              </a:rPr>
              <a:t>Ter uma reserva de emergência é essencial para garantir </a:t>
            </a:r>
            <a:r>
              <a:rPr lang="pt-BR" sz="2400" b="1" dirty="0">
                <a:solidFill>
                  <a:srgbClr val="484D4E"/>
                </a:solidFill>
              </a:rPr>
              <a:t>segurança</a:t>
            </a:r>
            <a:r>
              <a:rPr lang="pt-BR" sz="2400" dirty="0">
                <a:solidFill>
                  <a:srgbClr val="484D4E"/>
                </a:solidFill>
              </a:rPr>
              <a:t> financeira em momentos de imprevisto. Seguindo esses passos simples, você estará preparado para enfrentar qualquer situação inesperada. Vamos lá!</a:t>
            </a: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02C553E5-C80B-4D42-B81F-7E477695638B}"/>
              </a:ext>
            </a:extLst>
          </p:cNvPr>
          <p:cNvSpPr txBox="1"/>
          <p:nvPr/>
        </p:nvSpPr>
        <p:spPr>
          <a:xfrm>
            <a:off x="561974" y="685605"/>
            <a:ext cx="47466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rgbClr val="484D4E"/>
                </a:solidFill>
                <a:latin typeface="+mj-lt"/>
              </a:rPr>
              <a:t>Reserva Inteligente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2240F4C-76B4-80FC-1179-6F609C807579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5ED0E90-F485-42D5-2B7D-DEA6C96A7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  <a:endParaRPr lang="pt-BR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68E1B0FE-AFC3-CA6B-F5BF-7AD3112A9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2</a:t>
            </a:fld>
            <a:endParaRPr lang="pt-BR"/>
          </a:p>
        </p:txBody>
      </p:sp>
      <p:pic>
        <p:nvPicPr>
          <p:cNvPr id="13" name="Imagem 1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3272BA62-BB03-A066-FC50-E067A140D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121" y="4953000"/>
            <a:ext cx="3619500" cy="3619500"/>
          </a:xfrm>
          <a:prstGeom prst="rect">
            <a:avLst/>
          </a:prstGeom>
        </p:spPr>
      </p:pic>
      <p:pic>
        <p:nvPicPr>
          <p:cNvPr id="1026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9FACB4A2-EA78-430E-EC89-8B2D2A078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C1588ABF-8804-FB9D-3621-BDE47553A4FD}"/>
              </a:ext>
            </a:extLst>
          </p:cNvPr>
          <p:cNvSpPr/>
          <p:nvPr/>
        </p:nvSpPr>
        <p:spPr>
          <a:xfrm>
            <a:off x="0" y="4953000"/>
            <a:ext cx="1701571" cy="3619500"/>
          </a:xfrm>
          <a:prstGeom prst="rect">
            <a:avLst/>
          </a:prstGeom>
          <a:solidFill>
            <a:srgbClr val="E9E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4F2499A-A637-1AEF-A290-9708C8A89192}"/>
              </a:ext>
            </a:extLst>
          </p:cNvPr>
          <p:cNvSpPr/>
          <p:nvPr/>
        </p:nvSpPr>
        <p:spPr>
          <a:xfrm>
            <a:off x="5219701" y="4953000"/>
            <a:ext cx="1638299" cy="3619500"/>
          </a:xfrm>
          <a:prstGeom prst="rect">
            <a:avLst/>
          </a:prstGeom>
          <a:solidFill>
            <a:srgbClr val="E9E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F6C68B7E-4605-7739-D202-B10CF7E01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7682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62416D3-0A00-AB5C-62F2-FF16B928EB5D}"/>
              </a:ext>
            </a:extLst>
          </p:cNvPr>
          <p:cNvSpPr/>
          <p:nvPr/>
        </p:nvSpPr>
        <p:spPr>
          <a:xfrm>
            <a:off x="-1" y="0"/>
            <a:ext cx="6858000" cy="9906000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84D4E"/>
              </a:solidFill>
            </a:endParaRPr>
          </a:p>
        </p:txBody>
      </p:sp>
      <p:sp>
        <p:nvSpPr>
          <p:cNvPr id="5" name="titulo_componente">
            <a:extLst>
              <a:ext uri="{FF2B5EF4-FFF2-40B4-BE49-F238E27FC236}">
                <a16:creationId xmlns:a16="http://schemas.microsoft.com/office/drawing/2014/main" id="{272A89FE-FB75-1603-BDC2-002598E76E0C}"/>
              </a:ext>
            </a:extLst>
          </p:cNvPr>
          <p:cNvSpPr txBox="1"/>
          <p:nvPr/>
        </p:nvSpPr>
        <p:spPr>
          <a:xfrm>
            <a:off x="597568" y="5250110"/>
            <a:ext cx="56628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dirty="0">
                <a:solidFill>
                  <a:srgbClr val="484D4E"/>
                </a:solidFill>
                <a:latin typeface="+mj-lt"/>
              </a:rPr>
              <a:t>DESCUBRA QUANTO VOCÊ PRECISA</a:t>
            </a:r>
          </a:p>
        </p:txBody>
      </p:sp>
      <p:sp>
        <p:nvSpPr>
          <p:cNvPr id="6" name="titulo_componente">
            <a:extLst>
              <a:ext uri="{FF2B5EF4-FFF2-40B4-BE49-F238E27FC236}">
                <a16:creationId xmlns:a16="http://schemas.microsoft.com/office/drawing/2014/main" id="{8623D1C7-5088-4984-CC1B-61E900D74CDA}"/>
              </a:ext>
            </a:extLst>
          </p:cNvPr>
          <p:cNvSpPr txBox="1"/>
          <p:nvPr/>
        </p:nvSpPr>
        <p:spPr>
          <a:xfrm>
            <a:off x="4686299" y="3700840"/>
            <a:ext cx="2171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ln>
                  <a:solidFill>
                    <a:srgbClr val="484D4E"/>
                  </a:solidFill>
                </a:ln>
                <a:noFill/>
                <a:latin typeface="+mj-lt"/>
              </a:rPr>
              <a:t>01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5DD0A8A-CF0B-E75D-493F-7EE0A81A06BF}"/>
              </a:ext>
            </a:extLst>
          </p:cNvPr>
          <p:cNvSpPr/>
          <p:nvPr/>
        </p:nvSpPr>
        <p:spPr>
          <a:xfrm>
            <a:off x="597568" y="6574215"/>
            <a:ext cx="5662863" cy="140910"/>
          </a:xfrm>
          <a:prstGeom prst="rect">
            <a:avLst/>
          </a:prstGeom>
          <a:gradFill flip="none" rotWithShape="1">
            <a:gsLst>
              <a:gs pos="0">
                <a:srgbClr val="EEFDD8"/>
              </a:gs>
              <a:gs pos="74000">
                <a:srgbClr val="B0D4B6"/>
              </a:gs>
              <a:gs pos="83000">
                <a:srgbClr val="8AA98F"/>
              </a:gs>
              <a:gs pos="100000">
                <a:srgbClr val="8AA98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texto_componente">
            <a:extLst>
              <a:ext uri="{FF2B5EF4-FFF2-40B4-BE49-F238E27FC236}">
                <a16:creationId xmlns:a16="http://schemas.microsoft.com/office/drawing/2014/main" id="{BF28910E-DB97-4676-22F7-526C6AD417ED}"/>
              </a:ext>
            </a:extLst>
          </p:cNvPr>
          <p:cNvSpPr txBox="1"/>
          <p:nvPr/>
        </p:nvSpPr>
        <p:spPr>
          <a:xfrm>
            <a:off x="3428999" y="6715125"/>
            <a:ext cx="2997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484D4E"/>
                </a:solidFill>
              </a:rPr>
              <a:t>“O valor exato para garantir sua segurança”</a:t>
            </a:r>
          </a:p>
        </p:txBody>
      </p:sp>
      <p:sp>
        <p:nvSpPr>
          <p:cNvPr id="14" name="Espaço Reservado para Rodapé 13">
            <a:extLst>
              <a:ext uri="{FF2B5EF4-FFF2-40B4-BE49-F238E27FC236}">
                <a16:creationId xmlns:a16="http://schemas.microsoft.com/office/drawing/2014/main" id="{D7036230-9CD7-AFF0-816D-979EFA37B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5" name="Espaço Reservado para Número de Slide 14">
            <a:extLst>
              <a:ext uri="{FF2B5EF4-FFF2-40B4-BE49-F238E27FC236}">
                <a16:creationId xmlns:a16="http://schemas.microsoft.com/office/drawing/2014/main" id="{522EB0B9-1D03-CE6B-1843-E1C05E8BE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09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8E01F-A9EA-432F-8A22-920883EA4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o_componente">
            <a:extLst>
              <a:ext uri="{FF2B5EF4-FFF2-40B4-BE49-F238E27FC236}">
                <a16:creationId xmlns:a16="http://schemas.microsoft.com/office/drawing/2014/main" id="{E31F19E6-D119-49FD-8AB1-C8457A02B56C}"/>
              </a:ext>
            </a:extLst>
          </p:cNvPr>
          <p:cNvSpPr txBox="1"/>
          <p:nvPr/>
        </p:nvSpPr>
        <p:spPr>
          <a:xfrm>
            <a:off x="561974" y="2709316"/>
            <a:ext cx="58097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484D4E"/>
                </a:solidFill>
              </a:rPr>
              <a:t>Comece identificando o valor ideal para sua reserva. Uma boa regra é guardar o equivalente a 3 a 6 meses de suas despesas essenciais.</a:t>
            </a: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D1E95368-EA6A-FB08-83FE-6F740692072E}"/>
              </a:ext>
            </a:extLst>
          </p:cNvPr>
          <p:cNvSpPr txBox="1"/>
          <p:nvPr/>
        </p:nvSpPr>
        <p:spPr>
          <a:xfrm>
            <a:off x="561974" y="685605"/>
            <a:ext cx="42767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484D4E"/>
                </a:solidFill>
                <a:latin typeface="+mj-lt"/>
              </a:rPr>
              <a:t>Descubra o quanto você precisa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A318632-A50A-B63F-777E-9AFA2EC73CFD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o_componente">
            <a:extLst>
              <a:ext uri="{FF2B5EF4-FFF2-40B4-BE49-F238E27FC236}">
                <a16:creationId xmlns:a16="http://schemas.microsoft.com/office/drawing/2014/main" id="{24FCF621-C363-A643-D999-9C433B13D6F1}"/>
              </a:ext>
            </a:extLst>
          </p:cNvPr>
          <p:cNvSpPr txBox="1"/>
          <p:nvPr/>
        </p:nvSpPr>
        <p:spPr>
          <a:xfrm>
            <a:off x="561974" y="4472401"/>
            <a:ext cx="580979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rgbClr val="484D4E"/>
                </a:solidFill>
              </a:rPr>
              <a:t>Exemplo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algn="just"/>
            <a:r>
              <a:rPr lang="pt-BR" sz="2400" dirty="0">
                <a:solidFill>
                  <a:srgbClr val="484D4E"/>
                </a:solidFill>
              </a:rPr>
              <a:t>Se seus gastos mensais incluem: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Aluguel: R$ 1.200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Supermercado: R$ 600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Contas básicas: R$ 400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Transporte: R$ 300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Total: R$ 2.500 por mês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algn="just"/>
            <a:r>
              <a:rPr lang="pt-BR" sz="2400" dirty="0">
                <a:solidFill>
                  <a:srgbClr val="484D4E"/>
                </a:solidFill>
              </a:rPr>
              <a:t>Sua reserva ideal será entre</a:t>
            </a:r>
          </a:p>
          <a:p>
            <a:pPr algn="just"/>
            <a:r>
              <a:rPr lang="pt-BR" sz="2400" dirty="0">
                <a:solidFill>
                  <a:srgbClr val="484D4E"/>
                </a:solidFill>
              </a:rPr>
              <a:t>R$ 7.500 (3 meses) e R$ 15.000 (6 meses).</a:t>
            </a:r>
          </a:p>
        </p:txBody>
      </p:sp>
      <p:sp>
        <p:nvSpPr>
          <p:cNvPr id="16" name="Espaço Reservado para Rodapé 15">
            <a:extLst>
              <a:ext uri="{FF2B5EF4-FFF2-40B4-BE49-F238E27FC236}">
                <a16:creationId xmlns:a16="http://schemas.microsoft.com/office/drawing/2014/main" id="{9926DFC6-135F-7F74-90C4-CB0BBBD0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7" name="Espaço Reservado para Número de Slide 16">
            <a:extLst>
              <a:ext uri="{FF2B5EF4-FFF2-40B4-BE49-F238E27FC236}">
                <a16:creationId xmlns:a16="http://schemas.microsoft.com/office/drawing/2014/main" id="{4CB5BDCB-23A7-9564-B786-A482EC89B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4</a:t>
            </a:fld>
            <a:endParaRPr lang="pt-BR"/>
          </a:p>
        </p:txBody>
      </p:sp>
      <p:pic>
        <p:nvPicPr>
          <p:cNvPr id="18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DC766152-4EAA-9DE0-6968-82245585C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C2761F52-CE5A-40BE-5646-B4F24D034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56966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4E9D9-0D17-B04B-7687-922C1AD95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12004A7-3FE4-ABF8-0B00-B5395B99067F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84D4E"/>
              </a:solidFill>
            </a:endParaRPr>
          </a:p>
        </p:txBody>
      </p:sp>
      <p:sp>
        <p:nvSpPr>
          <p:cNvPr id="5" name="titulo_componente">
            <a:extLst>
              <a:ext uri="{FF2B5EF4-FFF2-40B4-BE49-F238E27FC236}">
                <a16:creationId xmlns:a16="http://schemas.microsoft.com/office/drawing/2014/main" id="{01450C75-B3E3-B618-D9A0-9691461B7F73}"/>
              </a:ext>
            </a:extLst>
          </p:cNvPr>
          <p:cNvSpPr txBox="1"/>
          <p:nvPr/>
        </p:nvSpPr>
        <p:spPr>
          <a:xfrm>
            <a:off x="737268" y="5250110"/>
            <a:ext cx="56628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dirty="0">
                <a:solidFill>
                  <a:srgbClr val="484D4E"/>
                </a:solidFill>
                <a:latin typeface="+mj-lt"/>
              </a:rPr>
              <a:t>COMECE PEQUENO E POUPE CONSISTENTEMENTE</a:t>
            </a:r>
          </a:p>
        </p:txBody>
      </p:sp>
      <p:sp>
        <p:nvSpPr>
          <p:cNvPr id="6" name="titulo_componente">
            <a:extLst>
              <a:ext uri="{FF2B5EF4-FFF2-40B4-BE49-F238E27FC236}">
                <a16:creationId xmlns:a16="http://schemas.microsoft.com/office/drawing/2014/main" id="{D286B706-5D27-3576-DA7A-0F40E3B0B125}"/>
              </a:ext>
            </a:extLst>
          </p:cNvPr>
          <p:cNvSpPr txBox="1"/>
          <p:nvPr/>
        </p:nvSpPr>
        <p:spPr>
          <a:xfrm>
            <a:off x="4686299" y="3700840"/>
            <a:ext cx="2171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ln>
                  <a:solidFill>
                    <a:srgbClr val="484D4E"/>
                  </a:solidFill>
                </a:ln>
                <a:noFill/>
                <a:latin typeface="+mj-lt"/>
              </a:rPr>
              <a:t>02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AAEA750-E910-85B7-2B39-99C4AF636B28}"/>
              </a:ext>
            </a:extLst>
          </p:cNvPr>
          <p:cNvSpPr/>
          <p:nvPr/>
        </p:nvSpPr>
        <p:spPr>
          <a:xfrm>
            <a:off x="597568" y="6574215"/>
            <a:ext cx="5662863" cy="140910"/>
          </a:xfrm>
          <a:prstGeom prst="rect">
            <a:avLst/>
          </a:prstGeom>
          <a:gradFill flip="none" rotWithShape="1">
            <a:gsLst>
              <a:gs pos="0">
                <a:srgbClr val="EEFDD8"/>
              </a:gs>
              <a:gs pos="74000">
                <a:srgbClr val="B0D4B6"/>
              </a:gs>
              <a:gs pos="83000">
                <a:srgbClr val="8AA98F"/>
              </a:gs>
              <a:gs pos="100000">
                <a:srgbClr val="8AA98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o_componente">
            <a:extLst>
              <a:ext uri="{FF2B5EF4-FFF2-40B4-BE49-F238E27FC236}">
                <a16:creationId xmlns:a16="http://schemas.microsoft.com/office/drawing/2014/main" id="{AF0730BC-C618-DC55-D2F3-11151924D59E}"/>
              </a:ext>
            </a:extLst>
          </p:cNvPr>
          <p:cNvSpPr txBox="1"/>
          <p:nvPr/>
        </p:nvSpPr>
        <p:spPr>
          <a:xfrm>
            <a:off x="3429000" y="6715125"/>
            <a:ext cx="2831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484D4E"/>
                </a:solidFill>
              </a:rPr>
              <a:t>“Metas simples e constância fazem toda a diferença”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957C3A69-BF7D-6165-E2D1-C2F34AD4C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00B10558-366B-9869-5864-6A86A5839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3635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95092-2F1B-645D-9746-5C2B5E738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D088AFDF-4AD0-23E5-4C82-92B76B614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o_componente">
            <a:extLst>
              <a:ext uri="{FF2B5EF4-FFF2-40B4-BE49-F238E27FC236}">
                <a16:creationId xmlns:a16="http://schemas.microsoft.com/office/drawing/2014/main" id="{BC17D60E-D5B7-1BE6-EFDE-820843B261FB}"/>
              </a:ext>
            </a:extLst>
          </p:cNvPr>
          <p:cNvSpPr txBox="1"/>
          <p:nvPr/>
        </p:nvSpPr>
        <p:spPr>
          <a:xfrm>
            <a:off x="561974" y="2709316"/>
            <a:ext cx="58097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484D4E"/>
                </a:solidFill>
              </a:rPr>
              <a:t>Você não precisa economizar tudo de uma vez. Defina metas mensais realistas para alcançar o valor final.</a:t>
            </a: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251768A8-0CAF-A708-0D32-4CA2924B8AFB}"/>
              </a:ext>
            </a:extLst>
          </p:cNvPr>
          <p:cNvSpPr txBox="1"/>
          <p:nvPr/>
        </p:nvSpPr>
        <p:spPr>
          <a:xfrm>
            <a:off x="561974" y="685605"/>
            <a:ext cx="5734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484D4E"/>
                </a:solidFill>
                <a:latin typeface="+mj-lt"/>
              </a:rPr>
              <a:t>Comece pequeno e</a:t>
            </a:r>
          </a:p>
          <a:p>
            <a:r>
              <a:rPr lang="pt-BR" sz="4000" dirty="0">
                <a:solidFill>
                  <a:srgbClr val="484D4E"/>
                </a:solidFill>
                <a:latin typeface="+mj-lt"/>
              </a:rPr>
              <a:t>poupe consistentemente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54C95B6-F5B0-D6F7-4DC2-DE763F855D47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o_componente">
            <a:extLst>
              <a:ext uri="{FF2B5EF4-FFF2-40B4-BE49-F238E27FC236}">
                <a16:creationId xmlns:a16="http://schemas.microsoft.com/office/drawing/2014/main" id="{3C5E42B4-5622-DCB8-9B48-81E499AF0142}"/>
              </a:ext>
            </a:extLst>
          </p:cNvPr>
          <p:cNvSpPr txBox="1"/>
          <p:nvPr/>
        </p:nvSpPr>
        <p:spPr>
          <a:xfrm>
            <a:off x="561974" y="4459701"/>
            <a:ext cx="580979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rgbClr val="484D4E"/>
                </a:solidFill>
              </a:rPr>
              <a:t>Exemplo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Meta: Guardar R$ 500 por mês.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Estratégia: Reduzir refeições fora de casa (economia de R$ 200/mês) e cancelar assinaturas que não usa (economia de R$ 150/mês).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algn="just"/>
            <a:r>
              <a:rPr lang="pt-BR" sz="2400" dirty="0">
                <a:solidFill>
                  <a:srgbClr val="484D4E"/>
                </a:solidFill>
              </a:rPr>
              <a:t>Com consistência, em 15 meses você terá uma reserva de R$ 7.500!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440E46-81EB-A0CC-AD93-C9E45DC7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CD76C29E-5542-E763-C33D-F3F544D0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6</a:t>
            </a:fld>
            <a:endParaRPr lang="pt-BR"/>
          </a:p>
        </p:txBody>
      </p:sp>
      <p:pic>
        <p:nvPicPr>
          <p:cNvPr id="13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A1844C97-DF31-C386-0876-EA98B5139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875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83BCF-A158-4447-CF3D-DA8C16DAB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E030046-1893-E6CE-86A7-3D319265C4EE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84D4E"/>
              </a:solidFill>
            </a:endParaRPr>
          </a:p>
        </p:txBody>
      </p:sp>
      <p:sp>
        <p:nvSpPr>
          <p:cNvPr id="5" name="titulo_componente">
            <a:extLst>
              <a:ext uri="{FF2B5EF4-FFF2-40B4-BE49-F238E27FC236}">
                <a16:creationId xmlns:a16="http://schemas.microsoft.com/office/drawing/2014/main" id="{1668AAF8-6F66-DFFF-B84D-E8AC2086C80B}"/>
              </a:ext>
            </a:extLst>
          </p:cNvPr>
          <p:cNvSpPr txBox="1"/>
          <p:nvPr/>
        </p:nvSpPr>
        <p:spPr>
          <a:xfrm>
            <a:off x="737268" y="5250110"/>
            <a:ext cx="56628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dirty="0">
                <a:solidFill>
                  <a:srgbClr val="484D4E"/>
                </a:solidFill>
                <a:latin typeface="+mj-lt"/>
              </a:rPr>
              <a:t>GUARDE EM UM LUGAR SEGURO E ACESSÍVEL</a:t>
            </a:r>
          </a:p>
        </p:txBody>
      </p:sp>
      <p:sp>
        <p:nvSpPr>
          <p:cNvPr id="6" name="titulo_componente">
            <a:extLst>
              <a:ext uri="{FF2B5EF4-FFF2-40B4-BE49-F238E27FC236}">
                <a16:creationId xmlns:a16="http://schemas.microsoft.com/office/drawing/2014/main" id="{2E5FAC2F-7DBF-88E8-AF02-9A2495DB5FFF}"/>
              </a:ext>
            </a:extLst>
          </p:cNvPr>
          <p:cNvSpPr txBox="1"/>
          <p:nvPr/>
        </p:nvSpPr>
        <p:spPr>
          <a:xfrm>
            <a:off x="4686299" y="3700840"/>
            <a:ext cx="2171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ln>
                  <a:solidFill>
                    <a:srgbClr val="484D4E"/>
                  </a:solidFill>
                </a:ln>
                <a:noFill/>
                <a:latin typeface="+mj-lt"/>
              </a:rPr>
              <a:t>03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1820C91-533D-ED1D-B3D7-0E5C6072DBDF}"/>
              </a:ext>
            </a:extLst>
          </p:cNvPr>
          <p:cNvSpPr/>
          <p:nvPr/>
        </p:nvSpPr>
        <p:spPr>
          <a:xfrm>
            <a:off x="597568" y="6574215"/>
            <a:ext cx="5662863" cy="140910"/>
          </a:xfrm>
          <a:prstGeom prst="rect">
            <a:avLst/>
          </a:prstGeom>
          <a:gradFill flip="none" rotWithShape="1">
            <a:gsLst>
              <a:gs pos="0">
                <a:srgbClr val="EEFDD8"/>
              </a:gs>
              <a:gs pos="74000">
                <a:srgbClr val="B0D4B6"/>
              </a:gs>
              <a:gs pos="83000">
                <a:srgbClr val="8AA98F"/>
              </a:gs>
              <a:gs pos="100000">
                <a:srgbClr val="8AA98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o_componente">
            <a:extLst>
              <a:ext uri="{FF2B5EF4-FFF2-40B4-BE49-F238E27FC236}">
                <a16:creationId xmlns:a16="http://schemas.microsoft.com/office/drawing/2014/main" id="{BCF362CC-BB8D-FDA4-0C29-BD8086A2EE62}"/>
              </a:ext>
            </a:extLst>
          </p:cNvPr>
          <p:cNvSpPr txBox="1"/>
          <p:nvPr/>
        </p:nvSpPr>
        <p:spPr>
          <a:xfrm>
            <a:off x="3429000" y="6715125"/>
            <a:ext cx="2831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484D4E"/>
                </a:solidFill>
              </a:rPr>
              <a:t>“O local certo para proteger seu dinheiro”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F86690BB-E4BE-B4D4-C4AD-9C47AB08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E0648CAB-9ADF-C2F0-7D17-AEFA7A95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910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CF15B-9BDE-4A68-7EDD-824F879FF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Desenho de um urso de pelúcia em cima da mesa&#10;&#10;Descrição gerada automaticamente com confiança média">
            <a:extLst>
              <a:ext uri="{FF2B5EF4-FFF2-40B4-BE49-F238E27FC236}">
                <a16:creationId xmlns:a16="http://schemas.microsoft.com/office/drawing/2014/main" id="{D4D5012B-817B-5BC6-2A40-45BCEAB13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620" y="332405"/>
            <a:ext cx="664811" cy="6648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o_componente">
            <a:extLst>
              <a:ext uri="{FF2B5EF4-FFF2-40B4-BE49-F238E27FC236}">
                <a16:creationId xmlns:a16="http://schemas.microsoft.com/office/drawing/2014/main" id="{380ED518-6A08-05CC-5C4C-3D729504481B}"/>
              </a:ext>
            </a:extLst>
          </p:cNvPr>
          <p:cNvSpPr txBox="1"/>
          <p:nvPr/>
        </p:nvSpPr>
        <p:spPr>
          <a:xfrm>
            <a:off x="524102" y="2178321"/>
            <a:ext cx="580979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484D4E"/>
                </a:solidFill>
              </a:rPr>
              <a:t>Escolha onde guardar sua reserva de emergência para que ela esteja sempre disponível e tenha um rendimento básico.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algn="just"/>
            <a:r>
              <a:rPr lang="pt-BR" sz="2400" b="1" dirty="0">
                <a:solidFill>
                  <a:srgbClr val="484D4E"/>
                </a:solidFill>
              </a:rPr>
              <a:t>Opções Simples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Conta Poupança: Boa para começar, mas com baixo rendimento.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CDB com Liquidez Diária: Maior retorno e saque a qualquer momento.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Tesouro Selic: Seguro e com rendimento atrativo para objetivos de curto prazo.</a:t>
            </a:r>
          </a:p>
        </p:txBody>
      </p:sp>
      <p:sp>
        <p:nvSpPr>
          <p:cNvPr id="9" name="titulo_componente">
            <a:extLst>
              <a:ext uri="{FF2B5EF4-FFF2-40B4-BE49-F238E27FC236}">
                <a16:creationId xmlns:a16="http://schemas.microsoft.com/office/drawing/2014/main" id="{A3E3B1D7-4A4E-BB4D-D751-02C2B02B4FDA}"/>
              </a:ext>
            </a:extLst>
          </p:cNvPr>
          <p:cNvSpPr txBox="1"/>
          <p:nvPr/>
        </p:nvSpPr>
        <p:spPr>
          <a:xfrm>
            <a:off x="561974" y="685605"/>
            <a:ext cx="5457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rgbClr val="484D4E"/>
                </a:solidFill>
                <a:latin typeface="+mj-lt"/>
              </a:rPr>
              <a:t>Guarde em lugar seguro e acessível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2B30168-8A7C-A61D-3FBF-92AB73A3AAD9}"/>
              </a:ext>
            </a:extLst>
          </p:cNvPr>
          <p:cNvSpPr/>
          <p:nvPr/>
        </p:nvSpPr>
        <p:spPr>
          <a:xfrm>
            <a:off x="406400" y="0"/>
            <a:ext cx="155574" cy="1393491"/>
          </a:xfrm>
          <a:prstGeom prst="rect">
            <a:avLst/>
          </a:prstGeom>
          <a:gradFill flip="none" rotWithShape="1">
            <a:gsLst>
              <a:gs pos="0">
                <a:srgbClr val="8AA98F"/>
              </a:gs>
              <a:gs pos="74000">
                <a:srgbClr val="EEFDD8"/>
              </a:gs>
              <a:gs pos="83000">
                <a:srgbClr val="B0D4B6"/>
              </a:gs>
              <a:gs pos="100000">
                <a:srgbClr val="8AA98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o_componente">
            <a:extLst>
              <a:ext uri="{FF2B5EF4-FFF2-40B4-BE49-F238E27FC236}">
                <a16:creationId xmlns:a16="http://schemas.microsoft.com/office/drawing/2014/main" id="{50CA2658-5C38-EAD8-BB21-764D24446418}"/>
              </a:ext>
            </a:extLst>
          </p:cNvPr>
          <p:cNvSpPr txBox="1"/>
          <p:nvPr/>
        </p:nvSpPr>
        <p:spPr>
          <a:xfrm>
            <a:off x="561974" y="6502582"/>
            <a:ext cx="580979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rgbClr val="484D4E"/>
                </a:solidFill>
              </a:rPr>
              <a:t>Exemplo</a:t>
            </a:r>
          </a:p>
          <a:p>
            <a:pPr algn="just"/>
            <a:endParaRPr lang="pt-BR" sz="2400" dirty="0">
              <a:solidFill>
                <a:srgbClr val="484D4E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t-BR" sz="2400" dirty="0">
                <a:solidFill>
                  <a:srgbClr val="484D4E"/>
                </a:solidFill>
              </a:rPr>
              <a:t>Se você aplicar R$ 7.500 no Tesouro Selic com rendimento de 10% ao ano, em 12 meses terá aproximadamente   R$ 8.250, sem esforço adicional.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63B727-2AF7-0A6F-E3A7-7C419A331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BC3CCBB9-030E-6BAF-428E-A1E229625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8</a:t>
            </a:fld>
            <a:endParaRPr lang="pt-BR"/>
          </a:p>
        </p:txBody>
      </p:sp>
      <p:pic>
        <p:nvPicPr>
          <p:cNvPr id="13" name="Picture 2" descr="Separator Line PNG Transparent Images Free Download | Vector ...">
            <a:extLst>
              <a:ext uri="{FF2B5EF4-FFF2-40B4-BE49-F238E27FC236}">
                <a16:creationId xmlns:a16="http://schemas.microsoft.com/office/drawing/2014/main" id="{73364E79-DF7A-3BED-A3D0-21454F965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7366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949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FD80E-6C1C-2D63-D16B-AA1D8934D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1FEAD20-6FC3-1382-FEE7-94129F6B64EC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8AA98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484D4E"/>
              </a:solidFill>
            </a:endParaRPr>
          </a:p>
        </p:txBody>
      </p:sp>
      <p:sp>
        <p:nvSpPr>
          <p:cNvPr id="5" name="titulo_componente">
            <a:extLst>
              <a:ext uri="{FF2B5EF4-FFF2-40B4-BE49-F238E27FC236}">
                <a16:creationId xmlns:a16="http://schemas.microsoft.com/office/drawing/2014/main" id="{36936CE2-469F-37EE-A922-C6701209A29C}"/>
              </a:ext>
            </a:extLst>
          </p:cNvPr>
          <p:cNvSpPr txBox="1"/>
          <p:nvPr/>
        </p:nvSpPr>
        <p:spPr>
          <a:xfrm>
            <a:off x="723650" y="5767508"/>
            <a:ext cx="566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200" dirty="0">
                <a:solidFill>
                  <a:srgbClr val="484D4E"/>
                </a:solidFill>
                <a:latin typeface="+mj-lt"/>
              </a:rPr>
              <a:t>CONCLUSÃO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7EEC130-DA95-D768-C986-8239AA2AA953}"/>
              </a:ext>
            </a:extLst>
          </p:cNvPr>
          <p:cNvSpPr/>
          <p:nvPr/>
        </p:nvSpPr>
        <p:spPr>
          <a:xfrm>
            <a:off x="597568" y="6574215"/>
            <a:ext cx="5662863" cy="140910"/>
          </a:xfrm>
          <a:prstGeom prst="rect">
            <a:avLst/>
          </a:prstGeom>
          <a:gradFill flip="none" rotWithShape="1">
            <a:gsLst>
              <a:gs pos="0">
                <a:srgbClr val="EEFDD8"/>
              </a:gs>
              <a:gs pos="74000">
                <a:srgbClr val="B0D4B6"/>
              </a:gs>
              <a:gs pos="83000">
                <a:srgbClr val="8AA98F"/>
              </a:gs>
              <a:gs pos="100000">
                <a:srgbClr val="8AA98F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0551FBF2-7D94-6AD4-7FD1-EC6167056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RESERVA INTELIGENTE -                                   SIDNEY MARQUES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254DB70A-48ED-673F-FB64-16FC5E764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27531-0B74-40E0-9A9E-D5224800E845}" type="slidenum">
              <a:rPr lang="pt-BR" smtClean="0"/>
              <a:t>9</a:t>
            </a:fld>
            <a:endParaRPr lang="pt-BR"/>
          </a:p>
        </p:txBody>
      </p:sp>
      <p:sp>
        <p:nvSpPr>
          <p:cNvPr id="3" name="texto_componente">
            <a:extLst>
              <a:ext uri="{FF2B5EF4-FFF2-40B4-BE49-F238E27FC236}">
                <a16:creationId xmlns:a16="http://schemas.microsoft.com/office/drawing/2014/main" id="{73736343-3035-F643-89BC-F73E1BA126C1}"/>
              </a:ext>
            </a:extLst>
          </p:cNvPr>
          <p:cNvSpPr txBox="1"/>
          <p:nvPr/>
        </p:nvSpPr>
        <p:spPr>
          <a:xfrm>
            <a:off x="3429000" y="6715125"/>
            <a:ext cx="2831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484D4E"/>
                </a:solidFill>
              </a:rPr>
              <a:t>“Divida o objetivo em passos simples e alcance sua tranquilidade financeira.”</a:t>
            </a:r>
          </a:p>
        </p:txBody>
      </p:sp>
    </p:spTree>
    <p:extLst>
      <p:ext uri="{BB962C8B-B14F-4D97-AF65-F5344CB8AC3E}">
        <p14:creationId xmlns:p14="http://schemas.microsoft.com/office/powerpoint/2010/main" val="8727104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</TotalTime>
  <Words>561</Words>
  <Application>Microsoft Office PowerPoint</Application>
  <PresentationFormat>Papel A4 (210 x 297 mm)</PresentationFormat>
  <Paragraphs>84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Georgia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Reserva Inteligente</dc:title>
  <dc:creator>SIDNEY MARQUES VILLA NOVA</dc:creator>
  <cp:lastModifiedBy>SIDNEY MARQUES VILLA NOVA</cp:lastModifiedBy>
  <cp:revision>6</cp:revision>
  <dcterms:created xsi:type="dcterms:W3CDTF">2025-01-14T22:27:16Z</dcterms:created>
  <dcterms:modified xsi:type="dcterms:W3CDTF">2025-01-16T01:21:18Z</dcterms:modified>
</cp:coreProperties>
</file>

<file path=docProps/thumbnail.jpeg>
</file>